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0" r:id="rId6"/>
    <p:sldId id="263" r:id="rId7"/>
    <p:sldId id="259" r:id="rId8"/>
    <p:sldId id="266" r:id="rId9"/>
    <p:sldId id="267" r:id="rId10"/>
    <p:sldId id="269" r:id="rId11"/>
    <p:sldId id="264" r:id="rId12"/>
    <p:sldId id="265" r:id="rId13"/>
    <p:sldId id="272" r:id="rId14"/>
    <p:sldId id="270" r:id="rId15"/>
    <p:sldId id="271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F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9" autoAdjust="0"/>
    <p:restoredTop sz="94660"/>
  </p:normalViewPr>
  <p:slideViewPr>
    <p:cSldViewPr snapToGrid="0">
      <p:cViewPr>
        <p:scale>
          <a:sx n="100" d="100"/>
          <a:sy n="100" d="100"/>
        </p:scale>
        <p:origin x="72" y="-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A72BA-9148-432C-B9D1-F28BB6EB74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266F6F-C41B-4BBC-BC65-056BE63C03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D7AAA-D087-49FC-AB14-C02D77CB6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838E7-4594-4E19-BF18-BFF3855EEF6C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A3CAD-4E52-42C6-A217-03B70674C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0E73D-A838-462E-B8C8-E5874F799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99C2D-6FF5-4377-8621-A94AD997F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01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A6D1E-3567-4EDA-9CC5-EE97B53D8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6915BE-3879-4C65-8C32-6CB011DDB5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2E323-DB30-42EB-B7D4-F98D8B93B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838E7-4594-4E19-BF18-BFF3855EEF6C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1161D-9483-49D3-856F-A27E9E86E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4794F-2363-4D74-BB9C-10FAECE81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99C2D-6FF5-4377-8621-A94AD997F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039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5A39E7-D638-4216-96C0-642DC7BA5A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6E2242-D1D1-40DA-9135-8AE20BA69C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FD3B3-49E4-4768-A6F4-5F9DACC27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838E7-4594-4E19-BF18-BFF3855EEF6C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B3322-07B8-4DEE-8D0B-88B5A269A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FCF13-E3AB-4DE9-A794-B59C771E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99C2D-6FF5-4377-8621-A94AD997F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660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29128-071D-4DC9-B8DA-B06B714E8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A022B-A79F-46B0-923E-3A7FEB25F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56366-1108-4506-8DEA-65E504972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838E7-4594-4E19-BF18-BFF3855EEF6C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D9E19-8158-4D59-AC72-30B5275A7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F4DCC-AA87-4985-A714-DA7E96979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99C2D-6FF5-4377-8621-A94AD997F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446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86436-436B-4311-AF99-4F30E19E0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1EF5A8-666A-45DF-81F4-14B9F321E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D6AE8-6C30-47BA-9930-5D80849B1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838E7-4594-4E19-BF18-BFF3855EEF6C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2B675-2983-466D-9AF6-15CC0CB5F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F950-C9BC-49C4-BD4E-4305979E1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99C2D-6FF5-4377-8621-A94AD997F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052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3DBDD-C6D5-4D6D-993F-58C9A968D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E1F67-8E6D-43C5-846A-18CBF85BCB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6661A4-23FD-44AF-90CD-72D526E3F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6DB593-34E1-4597-BBC4-528BAB0E1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838E7-4594-4E19-BF18-BFF3855EEF6C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5D7005-67BC-45AF-8E03-BCA825B46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7081C-DEAC-45C5-9EA7-A11FC3AC7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99C2D-6FF5-4377-8621-A94AD997F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317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02413-2891-46A3-859A-28FBA8192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ECB18-C3C1-409F-889E-D887E1BD3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B775B7-F542-42CE-82C3-667AB156CB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CAA4BC-A0EE-4DF9-AA0F-13EAF7801F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696E-FE15-4540-93E5-AA201F89EE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2E91E5-864E-43E9-A7B7-6F43D3105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838E7-4594-4E19-BF18-BFF3855EEF6C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C47BC5-81A8-4F8B-997F-FD1076CAF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045DA9-E9AB-4937-B4CF-A1252FB40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99C2D-6FF5-4377-8621-A94AD997F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234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21852-88B2-4A09-B7DF-43430A8D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3D8427-A215-4350-9E29-E15D81064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838E7-4594-4E19-BF18-BFF3855EEF6C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F49CA4-7AEC-4679-8E7D-C6CE8CE9B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13D97-7196-4E2B-8BAC-6D9EDA451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99C2D-6FF5-4377-8621-A94AD997F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03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CDF5DF-0567-49CF-B3CF-583FFF7F7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838E7-4594-4E19-BF18-BFF3855EEF6C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391AC7-082A-4B77-B67F-ED8AAF9FA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B27485-E64C-4EE6-979B-7A62021D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99C2D-6FF5-4377-8621-A94AD997F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303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51E54-12F7-45B5-AFDF-B90872D02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11664-647B-4363-9DB0-3E1DE071D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FC29A0-8695-4709-B5C3-9C959A4D08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11D21A-EFFA-487F-BF71-3BD25D1F1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838E7-4594-4E19-BF18-BFF3855EEF6C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A7AB0E-62DC-4729-B697-2957B5CD2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C7BC99-148D-4BAA-B833-51E575810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99C2D-6FF5-4377-8621-A94AD997F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103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8B7DA-E378-4BE8-9646-E1BBC9891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5D604A-1712-430E-B095-8D29DED4EA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0153E-517C-493C-BAD5-EA2D271C66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C2601D-1EEB-4AD0-A54F-849D20564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838E7-4594-4E19-BF18-BFF3855EEF6C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4BDB5F-3361-480A-9DCF-534D8F802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F8AD5-D2F6-4305-AD96-10EA612C8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99C2D-6FF5-4377-8621-A94AD997F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95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405E45-8B95-43E9-8995-553F563CD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2D1A6E-C2A1-4CB8-9F36-4C124DDB3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D72CD-04FA-47EB-B2DE-1E47CE785F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838E7-4594-4E19-BF18-BFF3855EEF6C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7E835-8A8E-407B-B051-3E4EF61A30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E4E1B-1778-4B4C-A9AA-CED01FFB8E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99C2D-6FF5-4377-8621-A94AD997F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778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metsoc.org/doi/abs/10.1175/JAMC-D-11-040.1" TargetMode="External"/><Relationship Id="rId2" Type="http://schemas.openxmlformats.org/officeDocument/2006/relationships/hyperlink" Target="https://orsted.com/en/Our-business/Oshore-wind/Wind-Dat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175/JAMC-D-11-040.1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ind.pnnl.gov/lidarbuoyloanprogram.asp" TargetMode="External"/><Relationship Id="rId4" Type="http://schemas.openxmlformats.org/officeDocument/2006/relationships/hyperlink" Target="https://wind.pnnl.gov/pdf/Example_Monthly_Report.pd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icture containing windmill, object, outdoor, blue&#10;&#10;Description automatically generated">
            <a:extLst>
              <a:ext uri="{FF2B5EF4-FFF2-40B4-BE49-F238E27FC236}">
                <a16:creationId xmlns:a16="http://schemas.microsoft.com/office/drawing/2014/main" id="{4BBCF67A-1744-4792-B563-DD4CEAB98F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" t="6484" r="18198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C8840C-60D7-4ECA-8DAF-03982F1AA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 fontScale="90000"/>
          </a:bodyPr>
          <a:lstStyle/>
          <a:p>
            <a:pPr algn="l"/>
            <a:r>
              <a:rPr lang="pl-PL" sz="4400" dirty="0"/>
              <a:t>Offshore Wind Turbine Power Prediction and Wind Capacity Analysis Using LIDAR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AB29DA-6E8F-4111-88BC-00B3FFB64B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1957419" cy="1624059"/>
          </a:xfrm>
        </p:spPr>
        <p:txBody>
          <a:bodyPr>
            <a:noAutofit/>
          </a:bodyPr>
          <a:lstStyle/>
          <a:p>
            <a:pPr algn="l"/>
            <a:r>
              <a:rPr lang="pl-PL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Team: </a:t>
            </a:r>
          </a:p>
          <a:p>
            <a:pPr algn="l"/>
            <a:r>
              <a:rPr lang="pl-PL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Aditya Garapati</a:t>
            </a:r>
          </a:p>
          <a:p>
            <a:pPr algn="l"/>
            <a:r>
              <a:rPr lang="pl-PL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Chase Henderson</a:t>
            </a:r>
          </a:p>
          <a:p>
            <a:pPr algn="l"/>
            <a:r>
              <a:rPr lang="pl-PL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Brian Waite</a:t>
            </a:r>
          </a:p>
          <a:p>
            <a:pPr algn="l"/>
            <a:r>
              <a:rPr lang="pl-PL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Carl Walenciak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EE274AA-28D2-4655-BBCC-876F3C8CD3DA}"/>
              </a:ext>
            </a:extLst>
          </p:cNvPr>
          <p:cNvSpPr txBox="1">
            <a:spLocks/>
          </p:cNvSpPr>
          <p:nvPr/>
        </p:nvSpPr>
        <p:spPr>
          <a:xfrm>
            <a:off x="2544778" y="4872921"/>
            <a:ext cx="1957419" cy="1624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l-PL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</a:t>
            </a:r>
          </a:p>
          <a:p>
            <a:pPr algn="l"/>
            <a:r>
              <a:rPr lang="pl-PL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Blanchard</a:t>
            </a:r>
          </a:p>
        </p:txBody>
      </p:sp>
    </p:spTree>
    <p:extLst>
      <p:ext uri="{BB962C8B-B14F-4D97-AF65-F5344CB8AC3E}">
        <p14:creationId xmlns:p14="http://schemas.microsoft.com/office/powerpoint/2010/main" val="1090604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DA5A7-7B69-408D-8F43-EC136152C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38842-9835-4C8A-A4F9-61B8A9443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Available from 3 buoy deployments (2 completed, 1 ongoing)</a:t>
            </a:r>
          </a:p>
          <a:p>
            <a:pPr lvl="1"/>
            <a:r>
              <a:rPr lang="en-US" dirty="0"/>
              <a:t>Offshore Virginia (2014-2016) </a:t>
            </a:r>
          </a:p>
          <a:p>
            <a:pPr lvl="1"/>
            <a:r>
              <a:rPr lang="en-US" dirty="0"/>
              <a:t>Offshore New Jersey (2015-2017)</a:t>
            </a:r>
          </a:p>
          <a:p>
            <a:pPr lvl="1"/>
            <a:r>
              <a:rPr lang="en-US" dirty="0"/>
              <a:t>Offshore Massachusetts (2019-2020)</a:t>
            </a:r>
          </a:p>
          <a:p>
            <a:endParaRPr lang="en-US" dirty="0"/>
          </a:p>
          <a:p>
            <a:r>
              <a:rPr lang="en-US" dirty="0"/>
              <a:t>Records include: </a:t>
            </a:r>
          </a:p>
          <a:p>
            <a:pPr lvl="1"/>
            <a:r>
              <a:rPr lang="en-US" dirty="0"/>
              <a:t>LIDAR data</a:t>
            </a:r>
          </a:p>
          <a:p>
            <a:pPr lvl="1"/>
            <a:r>
              <a:rPr lang="en-US" dirty="0"/>
              <a:t>Temp</a:t>
            </a:r>
          </a:p>
          <a:p>
            <a:pPr lvl="1"/>
            <a:r>
              <a:rPr lang="en-US" dirty="0"/>
              <a:t>Pressure</a:t>
            </a:r>
          </a:p>
          <a:p>
            <a:pPr lvl="1"/>
            <a:r>
              <a:rPr lang="en-US" dirty="0"/>
              <a:t>Relative Humidity</a:t>
            </a:r>
          </a:p>
          <a:p>
            <a:pPr lvl="1"/>
            <a:r>
              <a:rPr lang="en-US" dirty="0"/>
              <a:t>Wave height and period</a:t>
            </a:r>
          </a:p>
          <a:p>
            <a:pPr lvl="1"/>
            <a:r>
              <a:rPr lang="en-US" dirty="0"/>
              <a:t>Sub-surface current information</a:t>
            </a:r>
          </a:p>
          <a:p>
            <a:pPr lvl="1"/>
            <a:endParaRPr lang="en-US" dirty="0"/>
          </a:p>
          <a:p>
            <a:r>
              <a:rPr lang="en-US" dirty="0"/>
              <a:t>Collected at 1-second intervals. </a:t>
            </a:r>
          </a:p>
        </p:txBody>
      </p:sp>
    </p:spTree>
    <p:extLst>
      <p:ext uri="{BB962C8B-B14F-4D97-AF65-F5344CB8AC3E}">
        <p14:creationId xmlns:p14="http://schemas.microsoft.com/office/powerpoint/2010/main" val="2519348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61CE4-1ED1-4E6D-9BB7-2E8CDF5D5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422" y="1915680"/>
            <a:ext cx="3200400" cy="1634067"/>
          </a:xfrm>
        </p:spPr>
        <p:txBody>
          <a:bodyPr>
            <a:normAutofit fontScale="90000"/>
          </a:bodyPr>
          <a:lstStyle/>
          <a:p>
            <a:r>
              <a:rPr lang="en-US" dirty="0"/>
              <a:t>20 days of buoy LIDAR wind speed data at 110m height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24AEC8-F6CE-45E3-9EED-6CFC02B27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9822" y="667338"/>
            <a:ext cx="8604360" cy="552332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196242-99B5-4C80-A4C6-522F8565C2DE}"/>
              </a:ext>
            </a:extLst>
          </p:cNvPr>
          <p:cNvCxnSpPr>
            <a:cxnSpLocks/>
          </p:cNvCxnSpPr>
          <p:nvPr/>
        </p:nvCxnSpPr>
        <p:spPr>
          <a:xfrm>
            <a:off x="9563450" y="1359017"/>
            <a:ext cx="35233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3FBF634-57A2-4B51-B0EE-060ED441A23B}"/>
              </a:ext>
            </a:extLst>
          </p:cNvPr>
          <p:cNvSpPr txBox="1"/>
          <p:nvPr/>
        </p:nvSpPr>
        <p:spPr>
          <a:xfrm>
            <a:off x="9462782" y="1174351"/>
            <a:ext cx="98990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3194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93CCA-E340-4ECD-B698-4780BFAAB6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5801" y="314175"/>
            <a:ext cx="8306199" cy="62296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A986A65-6180-4D01-9760-CFE52B852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4105"/>
            <a:ext cx="3840480" cy="68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02B3DD-6419-4EB0-81AD-0AC5426CDC94}"/>
              </a:ext>
            </a:extLst>
          </p:cNvPr>
          <p:cNvSpPr txBox="1"/>
          <p:nvPr/>
        </p:nvSpPr>
        <p:spPr>
          <a:xfrm>
            <a:off x="486856" y="4235501"/>
            <a:ext cx="2866768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20 days of Buoy LIDAR data.</a:t>
            </a:r>
          </a:p>
        </p:txBody>
      </p:sp>
    </p:spTree>
    <p:extLst>
      <p:ext uri="{BB962C8B-B14F-4D97-AF65-F5344CB8AC3E}">
        <p14:creationId xmlns:p14="http://schemas.microsoft.com/office/powerpoint/2010/main" val="4156039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D27370-1496-4EED-86A7-C0D812185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Weibull Distribution and Wind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EA4C27-D309-4457-B4FD-FBB85A1EDD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0" r="3" b="3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4D289-B5CC-4B67-B8C0-85CE86DE3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r>
              <a:rPr lang="en-US" sz="2200" dirty="0"/>
              <a:t>Wind values generally follow the Weibull Distribution (inset). </a:t>
            </a:r>
          </a:p>
          <a:p>
            <a:endParaRPr lang="en-US" sz="2200" dirty="0"/>
          </a:p>
          <a:p>
            <a:r>
              <a:rPr lang="en-US" sz="2200" dirty="0"/>
              <a:t>Prior to analysis we must fit the parameters of this distribution and standardize / normalize the wind values.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BDAA7F-E610-415B-9903-1951285B9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839" y="2590683"/>
            <a:ext cx="2486616" cy="19043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22097C-20FD-4508-8D17-B44FA038E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926" y="2590683"/>
            <a:ext cx="1700529" cy="62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072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D2AC9-65EF-447F-B0F7-B90FC6288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7" y="112083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/>
              <a:t>Modeling Techniques (Non Linear)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EE1F2-C98F-49B9-ACF3-73CD87523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645" y="1336794"/>
            <a:ext cx="10515600" cy="4351338"/>
          </a:xfrm>
        </p:spPr>
        <p:txBody>
          <a:bodyPr/>
          <a:lstStyle/>
          <a:p>
            <a:r>
              <a:rPr lang="en-US" dirty="0"/>
              <a:t>Long Short Term Memory Models (LSTM)</a:t>
            </a:r>
          </a:p>
          <a:p>
            <a:endParaRPr lang="en-US" dirty="0"/>
          </a:p>
          <a:p>
            <a:r>
              <a:rPr lang="en-US" dirty="0"/>
              <a:t>RNN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.  GBM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Compare and contrast between these non Linear models and traditional statistical models like ARIM for accuracy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154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49C7D-2ECA-43FC-8E01-81EEF3C9A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181" y="163842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F58C90-6673-4039-8425-3111EC35C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297" y="1060896"/>
            <a:ext cx="8029279" cy="26373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6DAD92-3B64-4C79-8225-24085AB10048}"/>
              </a:ext>
            </a:extLst>
          </p:cNvPr>
          <p:cNvSpPr txBox="1"/>
          <p:nvPr/>
        </p:nvSpPr>
        <p:spPr>
          <a:xfrm>
            <a:off x="884903" y="383458"/>
            <a:ext cx="3642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LSTM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939295-BD13-4445-AAA2-2AC94D7830D4}"/>
              </a:ext>
            </a:extLst>
          </p:cNvPr>
          <p:cNvSpPr txBox="1"/>
          <p:nvPr/>
        </p:nvSpPr>
        <p:spPr>
          <a:xfrm>
            <a:off x="6312310" y="3164509"/>
            <a:ext cx="2713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 err="1"/>
              <a:t>Soure</a:t>
            </a:r>
            <a:r>
              <a:rPr lang="en-US" sz="800" i="1" dirty="0"/>
              <a:t> : Analytical </a:t>
            </a:r>
            <a:r>
              <a:rPr lang="en-US" sz="800" i="1" dirty="0" err="1"/>
              <a:t>vidaya</a:t>
            </a:r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696181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2501-ACB0-4D23-B450-DE0EB9423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/ Research Review (and growing)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74483-D3D3-4004-A8F9-6E4FDF90D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1. American Wind Energy Association: Wind Energy Facts at a Glance (2020), http://www.awea.org/Resources/Content.aspx?ItemNumber=5059</a:t>
            </a:r>
          </a:p>
          <a:p>
            <a:pPr marL="0" indent="0">
              <a:buNone/>
            </a:pPr>
            <a:r>
              <a:rPr lang="en-US" dirty="0"/>
              <a:t>2. Bird, L., Milligan, M., Lew, D.: Integrating variable renewable energy: Challenges and solutions . https://doi.org/10.2172/1097911</a:t>
            </a:r>
          </a:p>
          <a:p>
            <a:pPr marL="0" indent="0">
              <a:buNone/>
            </a:pPr>
            <a:r>
              <a:rPr lang="en-US" dirty="0"/>
              <a:t>3. Ding, Y.: Data Science for Wind Energy. Chapman and Hall/CRC (Jun 2019). https://doi.org/10.1201/9780429490972</a:t>
            </a:r>
          </a:p>
          <a:p>
            <a:pPr marL="0" indent="0">
              <a:buNone/>
            </a:pPr>
            <a:r>
              <a:rPr lang="en-US" dirty="0"/>
              <a:t>4. DOE: A2e: BUOY, https://a2e.energy.gov/projects/buoy</a:t>
            </a:r>
          </a:p>
          <a:p>
            <a:pPr marL="0" indent="0">
              <a:buNone/>
            </a:pPr>
            <a:r>
              <a:rPr lang="en-US" dirty="0"/>
              <a:t>5. Energy, </a:t>
            </a:r>
            <a:r>
              <a:rPr lang="en-US" dirty="0" err="1"/>
              <a:t>D.o.E.O.o.E.E</a:t>
            </a:r>
            <a:r>
              <a:rPr lang="en-US" dirty="0"/>
              <a:t>., Renewable: </a:t>
            </a:r>
            <a:r>
              <a:rPr lang="en-US" dirty="0" err="1"/>
              <a:t>WINDExchange</a:t>
            </a:r>
            <a:r>
              <a:rPr lang="en-US" dirty="0"/>
              <a:t>: U.S. Installed and Potential Wind Power Capacity and Generation (2020), https://windexchange.energy.gov/maps-data/321</a:t>
            </a:r>
          </a:p>
          <a:p>
            <a:pPr marL="0" indent="0">
              <a:buNone/>
            </a:pPr>
            <a:r>
              <a:rPr lang="en-US" dirty="0"/>
              <a:t>6. </a:t>
            </a:r>
            <a:r>
              <a:rPr lang="en-US" dirty="0" err="1"/>
              <a:t>Leosphere</a:t>
            </a:r>
            <a:r>
              <a:rPr lang="en-US" dirty="0"/>
              <a:t>, The Role of LIDAR in offshore wind measurement. White Paper. (Nov 2017), https://www.lidar.gwu-group.de/files/2017_Leosphere_White_Paper_-The_role_of_Lidar_in_offshore_wind_measurement.pdf</a:t>
            </a:r>
          </a:p>
          <a:p>
            <a:pPr marL="0" indent="0">
              <a:buNone/>
            </a:pPr>
            <a:r>
              <a:rPr lang="en-US" dirty="0"/>
              <a:t>7. Moore, D.J.: </a:t>
            </a:r>
            <a:r>
              <a:rPr lang="en-US" dirty="0" err="1"/>
              <a:t>Oshore</a:t>
            </a:r>
            <a:r>
              <a:rPr lang="en-US" dirty="0"/>
              <a:t> wind data., </a:t>
            </a:r>
            <a:r>
              <a:rPr lang="en-US" dirty="0">
                <a:hlinkClick r:id="rId2"/>
              </a:rPr>
              <a:t>https://orsted.com/en/Our-business/Oshore-wind/Wind-Data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8. </a:t>
            </a:r>
            <a:r>
              <a:rPr lang="en-US" dirty="0" err="1"/>
              <a:t>Pichugina</a:t>
            </a:r>
            <a:r>
              <a:rPr lang="en-US" dirty="0"/>
              <a:t>, Y.L., R.M. Banta, W.A. Brewer, S.P. Sandberg, and R.M. Hardesty, 2012: </a:t>
            </a:r>
            <a:r>
              <a:rPr lang="en-US" u="sng" dirty="0">
                <a:hlinkClick r:id="rId3"/>
              </a:rPr>
              <a:t>Doppler Lidar–Based Wind-Profile Measurement System for Offshore Wind-Energy and Other Marine Boundary Layer Applications.</a:t>
            </a:r>
            <a:r>
              <a:rPr lang="en-US" dirty="0"/>
              <a:t> </a:t>
            </a:r>
            <a:r>
              <a:rPr lang="en-US" i="1" dirty="0"/>
              <a:t>J. Appl. Meteor. </a:t>
            </a:r>
            <a:r>
              <a:rPr lang="en-US" i="1" dirty="0" err="1"/>
              <a:t>Climatol</a:t>
            </a:r>
            <a:r>
              <a:rPr lang="en-US" i="1" dirty="0"/>
              <a:t>.,</a:t>
            </a:r>
            <a:r>
              <a:rPr lang="en-US" dirty="0"/>
              <a:t> </a:t>
            </a:r>
            <a:r>
              <a:rPr lang="en-US" b="1" dirty="0"/>
              <a:t>51</a:t>
            </a:r>
            <a:r>
              <a:rPr lang="en-US" dirty="0"/>
              <a:t>, 327–349, </a:t>
            </a:r>
            <a:r>
              <a:rPr lang="en-US" u="sng" dirty="0">
                <a:hlinkClick r:id="rId4"/>
              </a:rPr>
              <a:t>https://doi.org/10.1175/JAMC-D-11-040.1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784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5AB05-12B4-49F8-81EF-92E4D2849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FFFFFF"/>
                </a:solidFill>
              </a:rPr>
              <a:t>U.S. Wind Industry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565431-B583-4D5D-93C5-83E2013B09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3" r="11168" b="-2"/>
          <a:stretch/>
        </p:blipFill>
        <p:spPr>
          <a:xfrm>
            <a:off x="481886" y="556365"/>
            <a:ext cx="3662730" cy="263363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windmill next to a body of water&#10;&#10;Description automatically generated">
            <a:extLst>
              <a:ext uri="{FF2B5EF4-FFF2-40B4-BE49-F238E27FC236}">
                <a16:creationId xmlns:a16="http://schemas.microsoft.com/office/drawing/2014/main" id="{B05E2190-9218-40A1-8DCD-355F9BB37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86" y="3949606"/>
            <a:ext cx="3662730" cy="2069442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724FCB2-5710-4B6C-A8DD-3C84337BD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txBody>
          <a:bodyPr anchor="t">
            <a:normAutofit/>
          </a:bodyPr>
          <a:lstStyle/>
          <a:p>
            <a:r>
              <a:rPr lang="pl-PL" sz="2000">
                <a:solidFill>
                  <a:srgbClr val="FFFFFF"/>
                </a:solidFill>
              </a:rPr>
              <a:t>Potential Wind Capacity in U.S. (at 80m turbine hub height) is 10,640,000MW.</a:t>
            </a:r>
          </a:p>
          <a:p>
            <a:endParaRPr lang="pl-PL" sz="2000">
              <a:solidFill>
                <a:srgbClr val="FFFFFF"/>
              </a:solidFill>
            </a:endParaRPr>
          </a:p>
          <a:p>
            <a:r>
              <a:rPr lang="pl-PL" sz="2000">
                <a:solidFill>
                  <a:srgbClr val="FFFFFF"/>
                </a:solidFill>
              </a:rPr>
              <a:t>Only 1 Offshore U.S. wind farm in operation today.</a:t>
            </a:r>
          </a:p>
          <a:p>
            <a:pPr lvl="1"/>
            <a:r>
              <a:rPr lang="pl-PL" sz="2000">
                <a:solidFill>
                  <a:srgbClr val="FFFFFF"/>
                </a:solidFill>
              </a:rPr>
              <a:t>30 MW farm at Block Island, RI</a:t>
            </a:r>
          </a:p>
          <a:p>
            <a:endParaRPr lang="pl-PL" sz="2000">
              <a:solidFill>
                <a:srgbClr val="FFFFFF"/>
              </a:solidFill>
            </a:endParaRPr>
          </a:p>
          <a:p>
            <a:r>
              <a:rPr lang="pl-PL" sz="2000">
                <a:solidFill>
                  <a:srgbClr val="FFFFFF"/>
                </a:solidFill>
              </a:rPr>
              <a:t>By 2026, 9,112 MW of installed offshore wind capacity anticipated.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379447-6A59-4118-9F64-E37538327A7B}"/>
              </a:ext>
            </a:extLst>
          </p:cNvPr>
          <p:cNvSpPr txBox="1"/>
          <p:nvPr/>
        </p:nvSpPr>
        <p:spPr>
          <a:xfrm>
            <a:off x="3742576" y="6441549"/>
            <a:ext cx="8471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/>
              <a:t>https://www.awea.org/Awea/media/Resources/Fact%20Sheets/Offshore-Fact-Sheet.pdf</a:t>
            </a:r>
          </a:p>
        </p:txBody>
      </p:sp>
    </p:spTree>
    <p:extLst>
      <p:ext uri="{BB962C8B-B14F-4D97-AF65-F5344CB8AC3E}">
        <p14:creationId xmlns:p14="http://schemas.microsoft.com/office/powerpoint/2010/main" val="3049024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64F6814-96D5-4463-898E-405CC0C40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8419" y="321176"/>
            <a:ext cx="6326639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6A4D8D-9C21-48D9-ACEA-D48966E2C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052" y="640263"/>
            <a:ext cx="5471890" cy="1344975"/>
          </a:xfrm>
        </p:spPr>
        <p:txBody>
          <a:bodyPr>
            <a:normAutofit/>
          </a:bodyPr>
          <a:lstStyle/>
          <a:p>
            <a:r>
              <a:rPr lang="pl-PL" sz="4000">
                <a:solidFill>
                  <a:schemeClr val="bg1"/>
                </a:solidFill>
              </a:rPr>
              <a:t>Challenge of Wind Integration</a:t>
            </a:r>
            <a:endParaRPr lang="en-US" sz="4000">
              <a:solidFill>
                <a:schemeClr val="bg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0EB58AB-4EF7-4CA1-8EBA-CC57F99AF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755" y="2050299"/>
            <a:ext cx="4846320" cy="0"/>
          </a:xfrm>
          <a:prstGeom prst="line">
            <a:avLst/>
          </a:prstGeom>
          <a:ln w="22225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518AEE1-77BC-4129-9FBC-02CC2EB27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051" y="2121762"/>
            <a:ext cx="5471890" cy="3626917"/>
          </a:xfrm>
        </p:spPr>
        <p:txBody>
          <a:bodyPr>
            <a:normAutofit lnSpcReduction="10000"/>
          </a:bodyPr>
          <a:lstStyle/>
          <a:p>
            <a:r>
              <a:rPr lang="pl-PL" sz="2400" dirty="0">
                <a:solidFill>
                  <a:schemeClr val="bg1"/>
                </a:solidFill>
              </a:rPr>
              <a:t>U.S. Energy Grid is in continuous balance between generation and load.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bg1"/>
                </a:solidFill>
              </a:rPr>
              <a:t> </a:t>
            </a:r>
          </a:p>
          <a:p>
            <a:r>
              <a:rPr lang="pl-PL" sz="2400" dirty="0">
                <a:solidFill>
                  <a:schemeClr val="bg1"/>
                </a:solidFill>
              </a:rPr>
              <a:t>Wind variability directly impacts the need for conventional power plants to shape capacity in response. </a:t>
            </a:r>
          </a:p>
          <a:p>
            <a:endParaRPr lang="pl-PL" sz="2400" dirty="0">
              <a:solidFill>
                <a:schemeClr val="bg1"/>
              </a:solidFill>
            </a:endParaRPr>
          </a:p>
          <a:p>
            <a:r>
              <a:rPr lang="pl-PL" sz="2400" dirty="0">
                <a:solidFill>
                  <a:schemeClr val="bg1"/>
                </a:solidFill>
              </a:rPr>
              <a:t>Causes additional wear on equipment, inability to match load, affects cost return model of conventional plants. 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Picture 6" descr="A picture containing outdoor, water, grass, boat&#10;&#10;Description automatically generated">
            <a:extLst>
              <a:ext uri="{FF2B5EF4-FFF2-40B4-BE49-F238E27FC236}">
                <a16:creationId xmlns:a16="http://schemas.microsoft.com/office/drawing/2014/main" id="{7B8410DE-DF01-442E-A807-9CE332251A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7" r="4" b="4"/>
          <a:stretch/>
        </p:blipFill>
        <p:spPr>
          <a:xfrm>
            <a:off x="7117164" y="306909"/>
            <a:ext cx="4743891" cy="2842154"/>
          </a:xfrm>
          <a:prstGeom prst="rect">
            <a:avLst/>
          </a:prstGeom>
        </p:spPr>
      </p:pic>
      <p:pic>
        <p:nvPicPr>
          <p:cNvPr id="4" name="Content Placeholder 3" descr="A close up of a logo&#10;&#10;Description automatically generated">
            <a:extLst>
              <a:ext uri="{FF2B5EF4-FFF2-40B4-BE49-F238E27FC236}">
                <a16:creationId xmlns:a16="http://schemas.microsoft.com/office/drawing/2014/main" id="{5C95AD75-AEE6-469A-93D9-7F2C3D8405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8" r="1" b="1"/>
          <a:stretch/>
        </p:blipFill>
        <p:spPr>
          <a:xfrm>
            <a:off x="7117164" y="3375763"/>
            <a:ext cx="4743888" cy="28421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2EEE90-CA95-48C1-B5CF-2C6784AB225B}"/>
              </a:ext>
            </a:extLst>
          </p:cNvPr>
          <p:cNvSpPr txBox="1"/>
          <p:nvPr/>
        </p:nvSpPr>
        <p:spPr>
          <a:xfrm>
            <a:off x="0" y="6360234"/>
            <a:ext cx="4613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/>
              <a:t>https://www.nrel.gov/docs/fy14osti/61721.pdf</a:t>
            </a:r>
          </a:p>
        </p:txBody>
      </p:sp>
    </p:spTree>
    <p:extLst>
      <p:ext uri="{BB962C8B-B14F-4D97-AF65-F5344CB8AC3E}">
        <p14:creationId xmlns:p14="http://schemas.microsoft.com/office/powerpoint/2010/main" val="3111883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7548C2-C28C-40A4-A392-E2CB06F19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pl-PL">
                <a:solidFill>
                  <a:schemeClr val="bg1"/>
                </a:solidFill>
              </a:rPr>
              <a:t>Light Detection and Ranging (LIDAR) Technology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F929D1-4475-401B-B5A6-33D26042F9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4968" y="2516776"/>
            <a:ext cx="3660185" cy="366018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5A5CDF9-6D77-4D81-9C29-14278211C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r>
              <a:rPr lang="en-US" sz="2200" dirty="0"/>
              <a:t>Similar to RADAR or SONAR, but uses laser light pulses to measure distance to objects.</a:t>
            </a:r>
          </a:p>
          <a:p>
            <a:endParaRPr lang="en-US" sz="2200" dirty="0"/>
          </a:p>
          <a:p>
            <a:r>
              <a:rPr lang="en-US" sz="2200" dirty="0"/>
              <a:t>Fine resolution, high accuracy measurements. </a:t>
            </a:r>
          </a:p>
          <a:p>
            <a:endParaRPr lang="en-US" sz="2200" dirty="0"/>
          </a:p>
          <a:p>
            <a:r>
              <a:rPr lang="en-US" sz="2200" dirty="0"/>
              <a:t>Commonly used in terrain mapping and survey.</a:t>
            </a:r>
          </a:p>
          <a:p>
            <a:endParaRPr lang="en-US" sz="2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15FDAC-FB83-4872-B2C8-F5FBCFB82596}"/>
              </a:ext>
            </a:extLst>
          </p:cNvPr>
          <p:cNvSpPr/>
          <p:nvPr/>
        </p:nvSpPr>
        <p:spPr>
          <a:xfrm>
            <a:off x="0" y="6488668"/>
            <a:ext cx="5054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https://www.harris.com/solution/geiger-mode-lidar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D894E8-7782-4E11-9559-B33851540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342" y="2537943"/>
            <a:ext cx="2930657" cy="35616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258EAD-82A6-445C-AF24-BC55A7DA6672}"/>
              </a:ext>
            </a:extLst>
          </p:cNvPr>
          <p:cNvSpPr/>
          <p:nvPr/>
        </p:nvSpPr>
        <p:spPr>
          <a:xfrm>
            <a:off x="0" y="6198127"/>
            <a:ext cx="5677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https://coast.noaa.gov/data/digitalcoast/pdf/lidar-101.pdf</a:t>
            </a:r>
          </a:p>
        </p:txBody>
      </p:sp>
    </p:spTree>
    <p:extLst>
      <p:ext uri="{BB962C8B-B14F-4D97-AF65-F5344CB8AC3E}">
        <p14:creationId xmlns:p14="http://schemas.microsoft.com/office/powerpoint/2010/main" val="566009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tower&#10;&#10;Description automatically generated">
            <a:extLst>
              <a:ext uri="{FF2B5EF4-FFF2-40B4-BE49-F238E27FC236}">
                <a16:creationId xmlns:a16="http://schemas.microsoft.com/office/drawing/2014/main" id="{44F929D1-4475-401B-B5A6-33D26042F9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68" r="-1" b="946"/>
          <a:stretch/>
        </p:blipFill>
        <p:spPr>
          <a:xfrm>
            <a:off x="4883025" y="10"/>
            <a:ext cx="7308975" cy="2940888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7" name="Picture 6" descr="A picture containing grass, outdoor, sitting, open&#10;&#10;Description automatically generated">
            <a:extLst>
              <a:ext uri="{FF2B5EF4-FFF2-40B4-BE49-F238E27FC236}">
                <a16:creationId xmlns:a16="http://schemas.microsoft.com/office/drawing/2014/main" id="{18212D13-9E90-4963-BAC0-E76D83B83F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10" r="-2" b="-15149"/>
          <a:stretch/>
        </p:blipFill>
        <p:spPr>
          <a:xfrm>
            <a:off x="4201297" y="2940898"/>
            <a:ext cx="7990703" cy="4776628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7548C2-C28C-40A4-A392-E2CB06F19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>
            <a:normAutofit/>
          </a:bodyPr>
          <a:lstStyle/>
          <a:p>
            <a:r>
              <a:rPr lang="en-US" sz="3400"/>
              <a:t>What does LIDAR have to do with wind?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5A5CDF9-6D77-4D81-9C29-14278211C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2611"/>
            <a:ext cx="4832803" cy="4024608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Traditional wind survey and sustained measurement performed with meteorological “met” towers.</a:t>
            </a:r>
          </a:p>
          <a:p>
            <a:pPr lvl="1"/>
            <a:r>
              <a:rPr lang="en-US" sz="2000" dirty="0"/>
              <a:t>Expensive and fixed position.</a:t>
            </a:r>
          </a:p>
          <a:p>
            <a:pPr lvl="1"/>
            <a:r>
              <a:rPr lang="en-US" sz="2000" dirty="0"/>
              <a:t>Not feasible for offshore wind. </a:t>
            </a:r>
          </a:p>
          <a:p>
            <a:endParaRPr lang="en-US" sz="2400" dirty="0"/>
          </a:p>
          <a:p>
            <a:r>
              <a:rPr lang="en-US" sz="2400" dirty="0"/>
              <a:t>LIDAR units are small, portable, and do not require significant investment. </a:t>
            </a:r>
          </a:p>
          <a:p>
            <a:endParaRPr lang="en-US" sz="2400" dirty="0"/>
          </a:p>
          <a:p>
            <a:r>
              <a:rPr lang="en-US" sz="2400" dirty="0"/>
              <a:t>Measure at multiple heights above sensor simultaneously and capture direction.</a:t>
            </a:r>
          </a:p>
          <a:p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1322E-1685-4A10-AEE3-B96A0F685FFB}"/>
              </a:ext>
            </a:extLst>
          </p:cNvPr>
          <p:cNvSpPr/>
          <p:nvPr/>
        </p:nvSpPr>
        <p:spPr>
          <a:xfrm>
            <a:off x="111124" y="6176745"/>
            <a:ext cx="43656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https://orgnew-www.mitsubishielectric.com/news/2014/0528_zoom_01_print.html</a:t>
            </a:r>
          </a:p>
        </p:txBody>
      </p:sp>
    </p:spTree>
    <p:extLst>
      <p:ext uri="{BB962C8B-B14F-4D97-AF65-F5344CB8AC3E}">
        <p14:creationId xmlns:p14="http://schemas.microsoft.com/office/powerpoint/2010/main" val="2592631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B78C1-C2A3-4CC4-A911-DFF449201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US" dirty="0"/>
              <a:t>What is Buoy LIDAR Data?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97901CB-617E-487C-9348-A080B7537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Pacific Northwest National Labs (PNNL) in support of U.S. Department of Energy (DOE)</a:t>
            </a:r>
          </a:p>
          <a:p>
            <a:endParaRPr lang="en-US" dirty="0"/>
          </a:p>
          <a:p>
            <a:r>
              <a:rPr lang="en-US" dirty="0"/>
              <a:t>Buoy collects comprehensive meteorological and oceanographic data characterize offshore wind energy. </a:t>
            </a:r>
          </a:p>
          <a:p>
            <a:endParaRPr lang="en-US" dirty="0"/>
          </a:p>
          <a:p>
            <a:r>
              <a:rPr lang="en-US" dirty="0"/>
              <a:t>LIDAR – </a:t>
            </a:r>
            <a:r>
              <a:rPr lang="en-US" dirty="0" err="1"/>
              <a:t>LIght</a:t>
            </a:r>
            <a:r>
              <a:rPr lang="en-US" dirty="0"/>
              <a:t> Detection And Ranging</a:t>
            </a:r>
          </a:p>
          <a:p>
            <a:endParaRPr lang="en-US" dirty="0"/>
          </a:p>
          <a:p>
            <a:r>
              <a:rPr lang="en-US" dirty="0"/>
              <a:t>Data available from 3 deployments.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F71E49-9594-48AC-9069-579F9C4C9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60" r="5076" b="1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F9370C-3D71-4B54-9BDB-6E74B313EC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83" r="-4" b="-4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C9E449-3170-489A-9C93-97539A2F6B06}"/>
              </a:ext>
            </a:extLst>
          </p:cNvPr>
          <p:cNvSpPr txBox="1"/>
          <p:nvPr/>
        </p:nvSpPr>
        <p:spPr>
          <a:xfrm>
            <a:off x="123564" y="6488667"/>
            <a:ext cx="555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https://wind.pnnl.gov/pdf/Example_Monthly_Report.pdf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155F35-07FB-4F1E-A70B-9D7F5B5C156D}"/>
              </a:ext>
            </a:extLst>
          </p:cNvPr>
          <p:cNvSpPr/>
          <p:nvPr/>
        </p:nvSpPr>
        <p:spPr>
          <a:xfrm>
            <a:off x="123564" y="6196574"/>
            <a:ext cx="4800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https://wind.pnnl.gov/lidarbuoyloanprogram.asp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5497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Windturbine 2020-03-08 22-45-55">
            <a:hlinkClick r:id="" action="ppaction://media"/>
            <a:extLst>
              <a:ext uri="{FF2B5EF4-FFF2-40B4-BE49-F238E27FC236}">
                <a16:creationId xmlns:a16="http://schemas.microsoft.com/office/drawing/2014/main" id="{A5172429-2CB9-4A47-8E7E-2D62A0EECFB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1641" y="0"/>
            <a:ext cx="8788718" cy="6865170"/>
          </a:xfrm>
        </p:spPr>
      </p:pic>
    </p:spTree>
    <p:extLst>
      <p:ext uri="{BB962C8B-B14F-4D97-AF65-F5344CB8AC3E}">
        <p14:creationId xmlns:p14="http://schemas.microsoft.com/office/powerpoint/2010/main" val="15210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7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814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90CDDC-19F9-43B2-A1D5-C53325A93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16804"/>
            <a:ext cx="6594189" cy="162521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Research Objectives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2D2ADA-5071-4537-AC46-D76C6174A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15" y="2660287"/>
            <a:ext cx="6474768" cy="3646887"/>
          </a:xfrm>
          <a:prstGeom prst="rect">
            <a:avLst/>
          </a:prstGeom>
        </p:spPr>
      </p:pic>
      <p:sp>
        <p:nvSpPr>
          <p:cNvPr id="16" name="Rectangle 1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CBD6F-DBAD-45C6-B704-453A2665A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Explore statistical time series, machine learning, and appropriate ensemble methods to enable forecasting of wind strength and, as a result, power availability given historic wind LIDAR data. </a:t>
            </a:r>
          </a:p>
          <a:p>
            <a:endParaRPr lang="en-US" sz="1800" dirty="0">
              <a:solidFill>
                <a:srgbClr val="FFFFFF"/>
              </a:solidFill>
            </a:endParaRPr>
          </a:p>
          <a:p>
            <a:r>
              <a:rPr lang="en-US" sz="1800" dirty="0">
                <a:solidFill>
                  <a:srgbClr val="FFFFFF"/>
                </a:solidFill>
              </a:rPr>
              <a:t>Time horizons: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Immediate “at turbine” power prediction: 5-10 minutes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12 hours: To allow planning for energy markets and overall system operation. </a:t>
            </a:r>
          </a:p>
          <a:p>
            <a:pPr lvl="1"/>
            <a:endParaRPr lang="en-US" sz="1800" dirty="0">
              <a:solidFill>
                <a:srgbClr val="FFFFFF"/>
              </a:solidFill>
            </a:endParaRPr>
          </a:p>
          <a:p>
            <a:r>
              <a:rPr lang="en-US" sz="1800" dirty="0">
                <a:solidFill>
                  <a:srgbClr val="FFFFFF"/>
                </a:solidFill>
              </a:rPr>
              <a:t>Explore visualizations of potential use.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386A41-5865-4BFE-BB5E-53B5D495B127}"/>
              </a:ext>
            </a:extLst>
          </p:cNvPr>
          <p:cNvSpPr/>
          <p:nvPr/>
        </p:nvSpPr>
        <p:spPr>
          <a:xfrm>
            <a:off x="5513430" y="2660287"/>
            <a:ext cx="20753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i="1" dirty="0"/>
              <a:t>P = ρ A v</a:t>
            </a:r>
            <a:r>
              <a:rPr lang="pt-BR" i="1" baseline="30000" dirty="0"/>
              <a:t>3</a:t>
            </a:r>
            <a:r>
              <a:rPr lang="pt-BR" i="1" dirty="0"/>
              <a:t> /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308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71644-2034-4849-81B4-F1882F61B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Mentors and Outreach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FBF0CE-165A-4CBC-B777-2706DA26A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1150" y="1695504"/>
            <a:ext cx="2124371" cy="32580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D7652F-0722-473D-84CD-1ECE6C6ADB9B}"/>
              </a:ext>
            </a:extLst>
          </p:cNvPr>
          <p:cNvSpPr txBox="1"/>
          <p:nvPr/>
        </p:nvSpPr>
        <p:spPr>
          <a:xfrm>
            <a:off x="1128860" y="5031519"/>
            <a:ext cx="2914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Prof. Yu Ding</a:t>
            </a:r>
          </a:p>
          <a:p>
            <a:pPr algn="ctr"/>
            <a:r>
              <a:rPr lang="en-US" dirty="0"/>
              <a:t>Texas A&amp;M</a:t>
            </a:r>
          </a:p>
          <a:p>
            <a:pPr algn="ctr"/>
            <a:r>
              <a:rPr lang="en-US" dirty="0"/>
              <a:t>Contacted and offered to be a sounding board.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7A2AF4-68A8-4920-838B-E18B73F9E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357" y="2548110"/>
            <a:ext cx="2038635" cy="15527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AEE71B-884A-4718-95A3-03006D7FC882}"/>
              </a:ext>
            </a:extLst>
          </p:cNvPr>
          <p:cNvSpPr txBox="1"/>
          <p:nvPr/>
        </p:nvSpPr>
        <p:spPr>
          <a:xfrm>
            <a:off x="4738834" y="4969606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Spoken with team at PNNL operating the BUOY LIDAR system.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2754A8-2EBE-4A50-987B-BC89193FD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589" y="3043183"/>
            <a:ext cx="1981477" cy="7716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992AF1-8E55-4C35-885C-8F17D5CAA6B8}"/>
              </a:ext>
            </a:extLst>
          </p:cNvPr>
          <p:cNvSpPr txBox="1"/>
          <p:nvPr/>
        </p:nvSpPr>
        <p:spPr>
          <a:xfrm>
            <a:off x="7876877" y="4969606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Dr. Sadler doing “lightweight” mentoring of our timeseries 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183C06-8472-434C-B386-AE6BD5CA922F}"/>
              </a:ext>
            </a:extLst>
          </p:cNvPr>
          <p:cNvSpPr txBox="1"/>
          <p:nvPr/>
        </p:nvSpPr>
        <p:spPr>
          <a:xfrm>
            <a:off x="2278324" y="6488668"/>
            <a:ext cx="9913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Display does not indicate endorsement of our work or findings by individuals or their institutions.  </a:t>
            </a:r>
          </a:p>
        </p:txBody>
      </p:sp>
    </p:spTree>
    <p:extLst>
      <p:ext uri="{BB962C8B-B14F-4D97-AF65-F5344CB8AC3E}">
        <p14:creationId xmlns:p14="http://schemas.microsoft.com/office/powerpoint/2010/main" val="970728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996</Words>
  <Application>Microsoft Office PowerPoint</Application>
  <PresentationFormat>Widescreen</PresentationFormat>
  <Paragraphs>114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Office Theme</vt:lpstr>
      <vt:lpstr>Offshore Wind Turbine Power Prediction and Wind Capacity Analysis Using LIDAR</vt:lpstr>
      <vt:lpstr>U.S. Wind Industry</vt:lpstr>
      <vt:lpstr>Challenge of Wind Integration</vt:lpstr>
      <vt:lpstr>Light Detection and Ranging (LIDAR) Technology</vt:lpstr>
      <vt:lpstr>What does LIDAR have to do with wind?</vt:lpstr>
      <vt:lpstr>What is Buoy LIDAR Data? </vt:lpstr>
      <vt:lpstr>PowerPoint Presentation</vt:lpstr>
      <vt:lpstr>Research Objectives</vt:lpstr>
      <vt:lpstr>Mentors and Outreach</vt:lpstr>
      <vt:lpstr>Data</vt:lpstr>
      <vt:lpstr>20 days of buoy LIDAR wind speed data at 110m height</vt:lpstr>
      <vt:lpstr>PowerPoint Presentation</vt:lpstr>
      <vt:lpstr>Weibull Distribution and Wind</vt:lpstr>
      <vt:lpstr>Modeling Techniques (Non Linear)</vt:lpstr>
      <vt:lpstr> </vt:lpstr>
      <vt:lpstr>Literature / Research Review (and growing)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Offshore Wind Turbine Power Prediction and Wind Capacity Analysis Using LIDAR</dc:title>
  <dc:creator>Brian Waite</dc:creator>
  <cp:lastModifiedBy>Brian Waite</cp:lastModifiedBy>
  <cp:revision>7</cp:revision>
  <dcterms:created xsi:type="dcterms:W3CDTF">2020-03-12T01:42:49Z</dcterms:created>
  <dcterms:modified xsi:type="dcterms:W3CDTF">2020-03-12T02:31:48Z</dcterms:modified>
</cp:coreProperties>
</file>